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embeddedFontLst>
    <p:embeddedFont>
      <p:font typeface="MiSans" panose="020B0604020202020204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40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2-d3ce46gs8jdo4os5dcpg.png"/>
          <p:cNvPicPr>
            <a:picLocks noChangeAspect="1"/>
          </p:cNvPicPr>
          <p:nvPr/>
        </p:nvPicPr>
        <p:blipFill>
          <a:blip r:embed="rId3"/>
          <a:srcRect l="3" r="3"/>
          <a:stretch/>
        </p:blipFill>
        <p:spPr>
          <a:xfrm>
            <a:off x="-15875" y="-4445"/>
            <a:ext cx="12233910" cy="68599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42554" y="2924048"/>
            <a:ext cx="6506210" cy="157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SMPP SMS Platform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926958" y="4684395"/>
            <a:ext cx="2337402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889500" y="4736465"/>
            <a:ext cx="2413000" cy="33855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926958" y="5387340"/>
            <a:ext cx="2337402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889500" y="5439410"/>
            <a:ext cx="2413000" cy="33855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8100000" flipH="1" flipV="1">
            <a:off x="457835" y="315595"/>
            <a:ext cx="525780" cy="525780"/>
          </a:xfrm>
          <a:prstGeom prst="ellipse">
            <a:avLst/>
          </a:prstGeom>
          <a:gradFill flip="none" rotWithShape="1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0" descr="https://kimi-img.moonshot.cn/pub/slides/slides_tmpl/image/25-09-28-15:22:03-d3ce46os8jdo4os5dcs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60" y="1418590"/>
            <a:ext cx="6193790" cy="5443855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2" name="Text 9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4" name="Text 11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6" name="Text 13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67385" y="524510"/>
            <a:ext cx="6272530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Industry Use Cases</a:t>
            </a:r>
            <a:endParaRPr lang="en-US" sz="1600" dirty="0"/>
          </a:p>
        </p:txBody>
      </p:sp>
      <p:pic>
        <p:nvPicPr>
          <p:cNvPr id="18" name="Image 1" descr="https://kimi-img.moonshot.cn/pub/slides/slides_tmpl/image/25-09-28-15:22:04-d3ce470s8jdo4os5dct0.png"/>
          <p:cNvPicPr>
            <a:picLocks noChangeAspect="1"/>
          </p:cNvPicPr>
          <p:nvPr/>
        </p:nvPicPr>
        <p:blipFill>
          <a:blip r:embed="rId4"/>
          <a:srcRect l="6" r="6"/>
          <a:stretch/>
        </p:blipFill>
        <p:spPr>
          <a:xfrm>
            <a:off x="6919595" y="1585595"/>
            <a:ext cx="5272405" cy="5272405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874395" y="2063115"/>
            <a:ext cx="5084445" cy="623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Versatile Use Cases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874395" y="2665095"/>
            <a:ext cx="5084445" cy="3124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SMPP solution is used by telecom operators, call centers, retailers, developers, and service providers for various applications, including managing SMS traffic, sending bulk notifications, promoting offers, building SMS-enabled applications, and integrating real-time alerts.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Latest Updates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8100000" flipH="1" flipV="1">
            <a:off x="457835" y="315595"/>
            <a:ext cx="525780" cy="525780"/>
          </a:xfrm>
          <a:prstGeom prst="ellipse">
            <a:avLst/>
          </a:prstGeom>
          <a:gradFill flip="none" rotWithShape="1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1" name="Text 9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67385" y="524510"/>
            <a:ext cx="6272530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Recent Enhancements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gradFill flip="none" rotWithShape="1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18" name="Text 16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9" name="Image 0" descr="https://kimi-img.moonshot.cn/pub/slides/slides_tmpl/image/25-09-28-15:22:08-d3ce480s8jdo4os5dd30.png"/>
          <p:cNvPicPr>
            <a:picLocks noChangeAspect="1"/>
          </p:cNvPicPr>
          <p:nvPr/>
        </p:nvPicPr>
        <p:blipFill>
          <a:blip r:embed="rId3"/>
          <a:srcRect t="137" b="137"/>
          <a:stretch/>
        </p:blipFill>
        <p:spPr>
          <a:xfrm>
            <a:off x="827723" y="1517650"/>
            <a:ext cx="10536555" cy="2073275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826770" y="3748405"/>
            <a:ext cx="4998720" cy="2484120"/>
          </a:xfrm>
          <a:prstGeom prst="roundRect">
            <a:avLst>
              <a:gd name="adj" fmla="val 6850"/>
            </a:avLst>
          </a:prstGeom>
          <a:solidFill>
            <a:srgbClr val="000000">
              <a:alpha val="0"/>
            </a:srgbClr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26770" y="3748405"/>
            <a:ext cx="4998720" cy="24841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 rot="8100000" flipH="1" flipV="1">
            <a:off x="1042035" y="3917950"/>
            <a:ext cx="407035" cy="366395"/>
          </a:xfrm>
          <a:prstGeom prst="ellipse">
            <a:avLst/>
          </a:prstGeom>
          <a:gradFill flip="none" rotWithShape="1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23" name="Text 20"/>
          <p:cNvSpPr/>
          <p:nvPr/>
        </p:nvSpPr>
        <p:spPr>
          <a:xfrm rot="8100000">
            <a:off x="1042035" y="3917950"/>
            <a:ext cx="407035" cy="366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6333490" y="3748405"/>
            <a:ext cx="4998720" cy="2484120"/>
          </a:xfrm>
          <a:prstGeom prst="roundRect">
            <a:avLst>
              <a:gd name="adj" fmla="val 6850"/>
            </a:avLst>
          </a:prstGeom>
          <a:solidFill>
            <a:srgbClr val="000000">
              <a:alpha val="0"/>
            </a:srgbClr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333490" y="3748405"/>
            <a:ext cx="4998720" cy="24841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 rot="8100000" flipH="1" flipV="1">
            <a:off x="6548755" y="3917950"/>
            <a:ext cx="407035" cy="366395"/>
          </a:xfrm>
          <a:prstGeom prst="ellipse">
            <a:avLst/>
          </a:prstGeom>
          <a:gradFill flip="none" rotWithShape="1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27" name="Text 24"/>
          <p:cNvSpPr/>
          <p:nvPr/>
        </p:nvSpPr>
        <p:spPr>
          <a:xfrm rot="8100000">
            <a:off x="6548755" y="3917950"/>
            <a:ext cx="407035" cy="366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1162050" y="4015105"/>
            <a:ext cx="4383405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Updated Downloads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1162050" y="4429125"/>
            <a:ext cx="4381951" cy="16529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latest releases of SMPP Client and Gateway are available, offering enhanced compatibility with the latest Java versions.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6668770" y="4015105"/>
            <a:ext cx="4383405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Improved Packages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6668770" y="4429125"/>
            <a:ext cx="4381951" cy="14890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Installation packages have been improved with bundled dependencies, simplifying the setup process for users.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Snapshot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8100000" flipH="1" flipV="1">
            <a:off x="457835" y="315595"/>
            <a:ext cx="525780" cy="525780"/>
          </a:xfrm>
          <a:prstGeom prst="ellipse">
            <a:avLst/>
          </a:prstGeom>
          <a:gradFill flip="none" rotWithShape="1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5193665"/>
            <a:ext cx="12192000" cy="1664335"/>
          </a:xfrm>
          <a:prstGeom prst="rect">
            <a:avLst/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5193665"/>
            <a:ext cx="12192000" cy="16643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67385" y="524510"/>
            <a:ext cx="6272530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About Bonrix Software Systems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01320" y="1431290"/>
            <a:ext cx="2738755" cy="4253230"/>
          </a:xfrm>
          <a:prstGeom prst="roundRect">
            <a:avLst>
              <a:gd name="adj" fmla="val 7425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F0E1C9"/>
                </a:gs>
                <a:gs pos="100000">
                  <a:srgbClr val="D3BDA6"/>
                </a:gs>
              </a:gsLst>
              <a:lin ang="2700000" scaled="1"/>
            </a:gra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01320" y="1431290"/>
            <a:ext cx="2738755" cy="4253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191510" y="1786890"/>
            <a:ext cx="2738755" cy="4253230"/>
          </a:xfrm>
          <a:prstGeom prst="roundRect">
            <a:avLst>
              <a:gd name="adj" fmla="val 7425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F0E1C9"/>
                </a:gs>
                <a:gs pos="100000">
                  <a:srgbClr val="D3BDA6"/>
                </a:gs>
              </a:gsLst>
              <a:lin ang="2700000" scaled="1"/>
            </a:gra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191510" y="1786890"/>
            <a:ext cx="2738755" cy="4253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981700" y="1431290"/>
            <a:ext cx="2738755" cy="4253230"/>
          </a:xfrm>
          <a:prstGeom prst="roundRect">
            <a:avLst>
              <a:gd name="adj" fmla="val 7425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F0E1C9"/>
                </a:gs>
                <a:gs pos="100000">
                  <a:srgbClr val="D3BDA6"/>
                </a:gs>
              </a:gsLst>
              <a:lin ang="2700000" scaled="1"/>
            </a:gra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981700" y="1431290"/>
            <a:ext cx="2738755" cy="4253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771890" y="1786890"/>
            <a:ext cx="2738755" cy="4253230"/>
          </a:xfrm>
          <a:prstGeom prst="roundRect">
            <a:avLst>
              <a:gd name="adj" fmla="val 7425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F0E1C9"/>
                </a:gs>
                <a:gs pos="100000">
                  <a:srgbClr val="D3BDA6"/>
                </a:gs>
              </a:gsLst>
              <a:lin ang="2700000" scaled="1"/>
            </a:gra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771890" y="1786890"/>
            <a:ext cx="2738755" cy="4253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27685" y="1476375"/>
            <a:ext cx="110553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27685" y="2156460"/>
            <a:ext cx="243205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Profile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27685" y="2847340"/>
            <a:ext cx="2432050" cy="2673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Software Systems is headquartered in Ahmedabad, India, and specializes in delivering reliable and scalable SMS solutions using the SMPP protocol.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317875" y="1831975"/>
            <a:ext cx="110553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317875" y="2512060"/>
            <a:ext cx="243205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Mission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317875" y="3202940"/>
            <a:ext cx="2432050" cy="2673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company’s mission is to deliver robust SMS solutions that empower global communication through innovative messaging platforms.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108065" y="1476375"/>
            <a:ext cx="110553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108065" y="2156460"/>
            <a:ext cx="243205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Services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108065" y="2847340"/>
            <a:ext cx="2432050" cy="2673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Services include SMPP Client, SMPP Gateway, bulk SMS transmission, HTTP API, and Active MQ integration, catering to diverse industry needs.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898255" y="1831975"/>
            <a:ext cx="110553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898255" y="2512060"/>
            <a:ext cx="243205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Contact Information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898255" y="3202940"/>
            <a:ext cx="2432050" cy="2673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 more information, contact Bonrix Software Systems at info@bonrix.net or +91-9426045500.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2-d3ce46gs8jdo4os5dcpg.png"/>
          <p:cNvPicPr>
            <a:picLocks noChangeAspect="1"/>
          </p:cNvPicPr>
          <p:nvPr/>
        </p:nvPicPr>
        <p:blipFill>
          <a:blip r:embed="rId3"/>
          <a:srcRect l="3" r="3"/>
          <a:stretch/>
        </p:blipFill>
        <p:spPr>
          <a:xfrm>
            <a:off x="-15875" y="-4445"/>
            <a:ext cx="12233910" cy="68599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26958" y="4684395"/>
            <a:ext cx="2337402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889500" y="4736465"/>
            <a:ext cx="2413000" cy="33855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926958" y="5387340"/>
            <a:ext cx="2337402" cy="502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889500" y="5439410"/>
            <a:ext cx="2413000" cy="33855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2553970" y="1307465"/>
            <a:ext cx="7061200" cy="32994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YOU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2-d3ce46gs8jdo4os5dcog.png"/>
          <p:cNvPicPr>
            <a:picLocks noChangeAspect="1"/>
          </p:cNvPicPr>
          <p:nvPr/>
        </p:nvPicPr>
        <p:blipFill>
          <a:blip r:embed="rId3"/>
          <a:srcRect l="16" r="16"/>
          <a:stretch/>
        </p:blipFill>
        <p:spPr>
          <a:xfrm>
            <a:off x="-18415" y="-57785"/>
            <a:ext cx="12230735" cy="692594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38189" y="1791537"/>
            <a:ext cx="5239624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4" name="Shape 1"/>
          <p:cNvSpPr/>
          <p:nvPr/>
        </p:nvSpPr>
        <p:spPr>
          <a:xfrm>
            <a:off x="5738189" y="2563443"/>
            <a:ext cx="5239624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5738189" y="3335350"/>
            <a:ext cx="5239624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5738189" y="4107257"/>
            <a:ext cx="5239624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5738189" y="4879163"/>
            <a:ext cx="5239624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5738189" y="5651070"/>
            <a:ext cx="5239624" cy="20433"/>
          </a:xfrm>
          <a:prstGeom prst="line">
            <a:avLst/>
          </a:prstGeom>
          <a:noFill/>
          <a:ln w="12700">
            <a:solidFill>
              <a:srgbClr val="D3BDA6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>
          <a:xfrm>
            <a:off x="1827530" y="3183890"/>
            <a:ext cx="223012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>
                    <a:alpha val="5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676900" y="1186498"/>
            <a:ext cx="690634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385126" y="1236445"/>
            <a:ext cx="4367961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Solution Overview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676900" y="1958405"/>
            <a:ext cx="690634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385126" y="2008352"/>
            <a:ext cx="4367961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Offerings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5676900" y="2730311"/>
            <a:ext cx="690634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385126" y="2780258"/>
            <a:ext cx="4367961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Features &amp; Benefits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5676900" y="3502218"/>
            <a:ext cx="690634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385126" y="3552165"/>
            <a:ext cx="4367961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Market Applications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5676900" y="4274125"/>
            <a:ext cx="690634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385126" y="4324072"/>
            <a:ext cx="4367961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Latest Updates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5676900" y="5046032"/>
            <a:ext cx="690634" cy="453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D3BD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385126" y="5095978"/>
            <a:ext cx="4367961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Snapshot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Solution Overview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8100000" flipH="1" flipV="1">
            <a:off x="457835" y="315595"/>
            <a:ext cx="525780" cy="525780"/>
          </a:xfrm>
          <a:prstGeom prst="ellipse">
            <a:avLst/>
          </a:prstGeom>
          <a:gradFill flip="none" rotWithShape="1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1" name="Text 9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SMPP Software Solution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gradFill flip="none" rotWithShape="1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18" name="Text 16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68655" y="1533525"/>
            <a:ext cx="3020695" cy="4250690"/>
          </a:xfrm>
          <a:prstGeom prst="roundRect">
            <a:avLst>
              <a:gd name="adj" fmla="val 3466"/>
            </a:avLst>
          </a:prstGeom>
          <a:gradFill flip="none" rotWithShape="1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 w="19050">
            <a:solidFill>
              <a:srgbClr val="D3BDA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68655" y="1533525"/>
            <a:ext cx="3020695" cy="42506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1" name="Image 0" descr="https://kimi-img.moonshot.cn/pub/slides/slides_tmpl/image/25-09-28-15:22:08-d3ce480s8jdo4os5dd2g.png"/>
          <p:cNvPicPr>
            <a:picLocks noChangeAspect="1"/>
          </p:cNvPicPr>
          <p:nvPr/>
        </p:nvPicPr>
        <p:blipFill>
          <a:blip r:embed="rId3"/>
          <a:srcRect t="139" b="139"/>
          <a:stretch/>
        </p:blipFill>
        <p:spPr>
          <a:xfrm>
            <a:off x="3930650" y="3438525"/>
            <a:ext cx="7605395" cy="2286000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775335" y="1842135"/>
            <a:ext cx="280797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Target Audience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775335" y="2614295"/>
            <a:ext cx="2807970" cy="190142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SMPP Software is designed for telecom operators, enterprises, and service providers, enabling them to manage and deliver SMS services efficiently and securely.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3838575" y="1654810"/>
            <a:ext cx="771525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Technology Stack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3838575" y="2122170"/>
            <a:ext cx="7715250" cy="1370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Built on a Java and MySQL infrastructure, the solution includes SMPP Client and Gateway software, with support for HTTP API, Active MQ, and MySQL integration.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Offerings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8100000" flipH="1" flipV="1">
            <a:off x="457835" y="315595"/>
            <a:ext cx="525780" cy="525780"/>
          </a:xfrm>
          <a:prstGeom prst="ellipse">
            <a:avLst/>
          </a:prstGeom>
          <a:gradFill flip="none" rotWithShape="1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5408732"/>
            <a:ext cx="12192000" cy="1449268"/>
          </a:xfrm>
          <a:prstGeom prst="rect">
            <a:avLst/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5408732"/>
            <a:ext cx="12192000" cy="144926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67385" y="524510"/>
            <a:ext cx="6272530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Key Product Portfolio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10896829" y="5250611"/>
            <a:ext cx="600063" cy="170384"/>
          </a:xfrm>
          <a:custGeom>
            <a:avLst/>
            <a:gdLst/>
            <a:ahLst/>
            <a:cxnLst/>
            <a:rect l="l" t="t" r="r" b="b"/>
            <a:pathLst>
              <a:path w="600063" h="170384">
                <a:moveTo>
                  <a:pt x="564775" y="170384"/>
                </a:moveTo>
                <a:lnTo>
                  <a:pt x="0" y="0"/>
                </a:lnTo>
                <a:lnTo>
                  <a:pt x="600063" y="57425"/>
                </a:lnTo>
                <a:close/>
              </a:path>
            </a:pathLst>
          </a:custGeom>
          <a:solidFill>
            <a:srgbClr val="000000">
              <a:alpha val="25882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896829" y="5250611"/>
            <a:ext cx="600063" cy="17038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8726805" y="4398690"/>
            <a:ext cx="897019" cy="626162"/>
          </a:xfrm>
          <a:custGeom>
            <a:avLst/>
            <a:gdLst/>
            <a:ahLst/>
            <a:cxnLst/>
            <a:rect l="l" t="t" r="r" b="b"/>
            <a:pathLst>
              <a:path w="897019" h="626162">
                <a:moveTo>
                  <a:pt x="143299" y="0"/>
                </a:moveTo>
                <a:cubicBezTo>
                  <a:pt x="96900" y="165530"/>
                  <a:pt x="50502" y="331037"/>
                  <a:pt x="4102" y="496567"/>
                </a:cubicBezTo>
                <a:cubicBezTo>
                  <a:pt x="3501" y="497681"/>
                  <a:pt x="-4763" y="513744"/>
                  <a:pt x="4014" y="529272"/>
                </a:cubicBezTo>
                <a:cubicBezTo>
                  <a:pt x="10407" y="540590"/>
                  <a:pt x="21544" y="544065"/>
                  <a:pt x="23994" y="544756"/>
                </a:cubicBezTo>
                <a:cubicBezTo>
                  <a:pt x="314995" y="571891"/>
                  <a:pt x="606018" y="599026"/>
                  <a:pt x="897019" y="626162"/>
                </a:cubicBezTo>
                <a:cubicBezTo>
                  <a:pt x="645778" y="417456"/>
                  <a:pt x="394539" y="208728"/>
                  <a:pt x="143299" y="0"/>
                </a:cubicBezTo>
                <a:close/>
              </a:path>
            </a:pathLst>
          </a:custGeom>
          <a:solidFill>
            <a:srgbClr val="000000">
              <a:alpha val="25882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8726805" y="4398690"/>
            <a:ext cx="897019" cy="62616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9085518" y="1893570"/>
            <a:ext cx="242297" cy="1297523"/>
          </a:xfrm>
          <a:custGeom>
            <a:avLst/>
            <a:gdLst/>
            <a:ahLst/>
            <a:cxnLst/>
            <a:rect l="l" t="t" r="r" b="b"/>
            <a:pathLst>
              <a:path w="242297" h="1297523">
                <a:moveTo>
                  <a:pt x="242297" y="0"/>
                </a:moveTo>
                <a:cubicBezTo>
                  <a:pt x="217912" y="8489"/>
                  <a:pt x="193348" y="31193"/>
                  <a:pt x="176217" y="44137"/>
                </a:cubicBezTo>
                <a:cubicBezTo>
                  <a:pt x="163823" y="89768"/>
                  <a:pt x="151430" y="135398"/>
                  <a:pt x="139037" y="181029"/>
                </a:cubicBezTo>
                <a:cubicBezTo>
                  <a:pt x="131228" y="228998"/>
                  <a:pt x="119592" y="303282"/>
                  <a:pt x="107198" y="394697"/>
                </a:cubicBezTo>
                <a:cubicBezTo>
                  <a:pt x="94159" y="490883"/>
                  <a:pt x="90355" y="531655"/>
                  <a:pt x="77095" y="640117"/>
                </a:cubicBezTo>
                <a:cubicBezTo>
                  <a:pt x="56179" y="811319"/>
                  <a:pt x="50751" y="824532"/>
                  <a:pt x="34531" y="963072"/>
                </a:cubicBezTo>
                <a:cubicBezTo>
                  <a:pt x="21026" y="1078528"/>
                  <a:pt x="-6452" y="1296208"/>
                  <a:pt x="1379" y="1297523"/>
                </a:cubicBezTo>
                <a:cubicBezTo>
                  <a:pt x="10057" y="1298993"/>
                  <a:pt x="58873" y="1015275"/>
                  <a:pt x="242297" y="0"/>
                </a:cubicBezTo>
                <a:close/>
              </a:path>
            </a:pathLst>
          </a:custGeom>
          <a:solidFill>
            <a:srgbClr val="000000">
              <a:alpha val="25882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9085518" y="1893570"/>
            <a:ext cx="242297" cy="129752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783593" y="1894280"/>
            <a:ext cx="3283312" cy="3467791"/>
          </a:xfrm>
          <a:custGeom>
            <a:avLst/>
            <a:gdLst/>
            <a:ahLst/>
            <a:cxnLst/>
            <a:rect l="l" t="t" r="r" b="b"/>
            <a:pathLst>
              <a:path w="3283312" h="3467791">
                <a:moveTo>
                  <a:pt x="541948" y="0"/>
                </a:moveTo>
                <a:lnTo>
                  <a:pt x="3283312" y="486670"/>
                </a:lnTo>
                <a:lnTo>
                  <a:pt x="2753583" y="3440474"/>
                </a:lnTo>
                <a:lnTo>
                  <a:pt x="2752864" y="3440474"/>
                </a:lnTo>
                <a:lnTo>
                  <a:pt x="2751427" y="3446225"/>
                </a:lnTo>
                <a:lnTo>
                  <a:pt x="2749270" y="3445506"/>
                </a:lnTo>
                <a:lnTo>
                  <a:pt x="2748552" y="3451976"/>
                </a:lnTo>
                <a:lnTo>
                  <a:pt x="2747833" y="3451976"/>
                </a:lnTo>
                <a:lnTo>
                  <a:pt x="2746395" y="3457726"/>
                </a:lnTo>
                <a:lnTo>
                  <a:pt x="2744958" y="3457726"/>
                </a:lnTo>
                <a:lnTo>
                  <a:pt x="2744239" y="3462759"/>
                </a:lnTo>
                <a:lnTo>
                  <a:pt x="2742083" y="3462040"/>
                </a:lnTo>
                <a:lnTo>
                  <a:pt x="2740645" y="3467791"/>
                </a:lnTo>
                <a:lnTo>
                  <a:pt x="0" y="2981121"/>
                </a:lnTo>
                <a:lnTo>
                  <a:pt x="531885" y="17253"/>
                </a:lnTo>
                <a:lnTo>
                  <a:pt x="533323" y="17253"/>
                </a:lnTo>
                <a:lnTo>
                  <a:pt x="534041" y="14377"/>
                </a:lnTo>
                <a:lnTo>
                  <a:pt x="535479" y="14377"/>
                </a:lnTo>
                <a:lnTo>
                  <a:pt x="536198" y="10783"/>
                </a:lnTo>
                <a:lnTo>
                  <a:pt x="536916" y="10783"/>
                </a:lnTo>
                <a:lnTo>
                  <a:pt x="537635" y="7189"/>
                </a:lnTo>
                <a:lnTo>
                  <a:pt x="539791" y="7189"/>
                </a:lnTo>
                <a:lnTo>
                  <a:pt x="540510" y="3594"/>
                </a:lnTo>
                <a:lnTo>
                  <a:pt x="541229" y="3594"/>
                </a:lnTo>
                <a:lnTo>
                  <a:pt x="541948" y="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25000">
                <a:srgbClr val="FBFBFB"/>
              </a:gs>
              <a:gs pos="51000">
                <a:srgbClr val="EFEFEF"/>
              </a:gs>
              <a:gs pos="76000">
                <a:srgbClr val="EAEAEA"/>
              </a:gs>
              <a:gs pos="100000">
                <a:srgbClr val="DEDEDE"/>
              </a:gs>
            </a:gsLst>
            <a:lin ang="2940000" scaled="1"/>
          </a:gradFill>
          <a:ln w="6350">
            <a:solidFill>
              <a:srgbClr val="EAEAE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783593" y="1894280"/>
            <a:ext cx="3283312" cy="3467791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5" name="Image 0" descr="https://kimi-img.moonshot.cn/pub/slides/slides_tmpl/image/25-09-28-15:22:12-d3ce490s8jdo4os5ddc0.png"/>
          <p:cNvPicPr>
            <a:picLocks noChangeAspect="1"/>
          </p:cNvPicPr>
          <p:nvPr/>
        </p:nvPicPr>
        <p:blipFill>
          <a:blip r:embed="rId3"/>
          <a:srcRect l="33" t="5" r="33" b="-5"/>
          <a:stretch/>
        </p:blipFill>
        <p:spPr>
          <a:xfrm>
            <a:off x="9111309" y="2100634"/>
            <a:ext cx="2749265" cy="250157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3258185" y="1695450"/>
            <a:ext cx="0" cy="3240000"/>
          </a:xfrm>
          <a:prstGeom prst="straightConnector1">
            <a:avLst/>
          </a:prstGeom>
          <a:noFill/>
          <a:ln w="28575">
            <a:solidFill>
              <a:srgbClr val="7E5F3E"/>
            </a:solidFill>
            <a:prstDash val="sysDot"/>
            <a:headEnd type="none"/>
            <a:tailEnd type="none"/>
          </a:ln>
        </p:spPr>
      </p:sp>
      <p:sp>
        <p:nvSpPr>
          <p:cNvPr id="17" name="Shape 14"/>
          <p:cNvSpPr/>
          <p:nvPr/>
        </p:nvSpPr>
        <p:spPr>
          <a:xfrm>
            <a:off x="6120765" y="1695450"/>
            <a:ext cx="0" cy="3240000"/>
          </a:xfrm>
          <a:prstGeom prst="straightConnector1">
            <a:avLst/>
          </a:prstGeom>
          <a:noFill/>
          <a:ln w="28575">
            <a:solidFill>
              <a:srgbClr val="7E5F3E"/>
            </a:solidFill>
            <a:prstDash val="sysDot"/>
            <a:headEnd type="none"/>
            <a:tailEnd type="none"/>
          </a:ln>
        </p:spPr>
      </p:sp>
      <p:sp>
        <p:nvSpPr>
          <p:cNvPr id="18" name="Text 15"/>
          <p:cNvSpPr/>
          <p:nvPr/>
        </p:nvSpPr>
        <p:spPr>
          <a:xfrm>
            <a:off x="590550" y="1610360"/>
            <a:ext cx="253809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SMPP Client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590550" y="2453640"/>
            <a:ext cx="2538095" cy="2606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SMPP Client facilitates point-to-point SMS delivery, ensuring reliable and direct communication between endpoints.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3473450" y="1610360"/>
            <a:ext cx="253809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SMPP Gateway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3473450" y="2453640"/>
            <a:ext cx="2538095" cy="2606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SMPP Gateway enables seamless integration with SMSCs, allowing for efficient routing and management of SMS traffic.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6229350" y="1610360"/>
            <a:ext cx="253809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Bulk SMS Transmission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6229350" y="2453640"/>
            <a:ext cx="2538095" cy="2606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Support for bulk SMS transmission using the SMPP protocol ensures efficient delivery of large volumes of messages.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524510" y="5588000"/>
            <a:ext cx="1077840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Integration Capabilities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524510" y="5956300"/>
            <a:ext cx="10777220" cy="648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solution offers HTTP API and Active MQ integration, making it easy to connect with third-party systems and applications.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Features &amp; Benefits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8100000" flipH="1" flipV="1">
            <a:off x="457835" y="315595"/>
            <a:ext cx="525780" cy="525780"/>
          </a:xfrm>
          <a:prstGeom prst="ellipse">
            <a:avLst/>
          </a:prstGeom>
          <a:gradFill flip="none" rotWithShape="1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28-15:22:10-d3ce48gs8jdo4os5dd8g.png"/>
          <p:cNvPicPr>
            <a:picLocks noChangeAspect="1"/>
          </p:cNvPicPr>
          <p:nvPr/>
        </p:nvPicPr>
        <p:blipFill>
          <a:blip r:embed="rId3"/>
          <a:srcRect l="45" r="45"/>
          <a:stretch/>
        </p:blipFill>
        <p:spPr>
          <a:xfrm>
            <a:off x="10485755" y="5457825"/>
            <a:ext cx="1733550" cy="140017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74345" y="2915285"/>
            <a:ext cx="8759190" cy="1793875"/>
          </a:xfrm>
          <a:prstGeom prst="rect">
            <a:avLst/>
          </a:prstGeom>
          <a:solidFill>
            <a:srgbClr val="D3BDA6"/>
          </a:solidFill>
          <a:ln/>
        </p:spPr>
      </p:sp>
      <p:sp>
        <p:nvSpPr>
          <p:cNvPr id="6" name="Text 3"/>
          <p:cNvSpPr/>
          <p:nvPr/>
        </p:nvSpPr>
        <p:spPr>
          <a:xfrm>
            <a:off x="474345" y="2915285"/>
            <a:ext cx="8759190" cy="17938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67385" y="524510"/>
            <a:ext cx="6272530" cy="13234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Performance &amp; Architecture </a:t>
            </a:r>
            <a:r>
              <a:rPr lang="en-US" sz="3200" b="1" dirty="0" smtClean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Advantages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rot="7680000">
            <a:off x="8562166" y="3341075"/>
            <a:ext cx="3813585" cy="1926033"/>
          </a:xfrm>
          <a:custGeom>
            <a:avLst/>
            <a:gdLst/>
            <a:ahLst/>
            <a:cxnLst/>
            <a:rect l="l" t="t" r="r" b="b"/>
            <a:pathLst>
              <a:path w="3813585" h="1926033">
                <a:moveTo>
                  <a:pt x="98" y="1926033"/>
                </a:moveTo>
                <a:cubicBezTo>
                  <a:pt x="-10456" y="872487"/>
                  <a:pt x="835156" y="10225"/>
                  <a:pt x="1888054" y="90"/>
                </a:cubicBezTo>
                <a:cubicBezTo>
                  <a:pt x="2940953" y="-10045"/>
                  <a:pt x="3803452" y="835327"/>
                  <a:pt x="3813585" y="1888453"/>
                </a:cubicBezTo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EDE5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 rot="7680000">
            <a:off x="8562166" y="3341075"/>
            <a:ext cx="3813585" cy="192603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rot="20400000">
            <a:off x="8430704" y="5117262"/>
            <a:ext cx="202156" cy="202202"/>
          </a:xfrm>
          <a:prstGeom prst="ellipse">
            <a:avLst/>
          </a:prstGeom>
          <a:solidFill>
            <a:srgbClr val="D3BDA6"/>
          </a:solidFill>
          <a:ln/>
        </p:spPr>
      </p:sp>
      <p:sp>
        <p:nvSpPr>
          <p:cNvPr id="11" name="Text 8"/>
          <p:cNvSpPr/>
          <p:nvPr/>
        </p:nvSpPr>
        <p:spPr>
          <a:xfrm rot="20400000">
            <a:off x="8430704" y="5117262"/>
            <a:ext cx="202156" cy="20220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rot="20400000">
            <a:off x="10836719" y="2149227"/>
            <a:ext cx="140486" cy="140518"/>
          </a:xfrm>
          <a:prstGeom prst="ellipse">
            <a:avLst/>
          </a:prstGeom>
          <a:solidFill>
            <a:srgbClr val="E4D7CA"/>
          </a:solidFill>
          <a:ln/>
        </p:spPr>
      </p:sp>
      <p:sp>
        <p:nvSpPr>
          <p:cNvPr id="13" name="Text 10"/>
          <p:cNvSpPr/>
          <p:nvPr/>
        </p:nvSpPr>
        <p:spPr>
          <a:xfrm rot="20400000">
            <a:off x="10836719" y="2149227"/>
            <a:ext cx="140486" cy="14051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" name="Image 1" descr="https://kimi-img.moonshot.cn/pub/slides/slides_tmpl/image/25-09-28-15:22:12-d3ce490s8jdo4os5ddb0.png"/>
          <p:cNvPicPr>
            <a:picLocks noChangeAspect="1"/>
          </p:cNvPicPr>
          <p:nvPr/>
        </p:nvPicPr>
        <p:blipFill>
          <a:blip r:embed="rId4"/>
          <a:srcRect l="17" r="17"/>
          <a:stretch/>
        </p:blipFill>
        <p:spPr>
          <a:xfrm>
            <a:off x="8029401" y="2003292"/>
            <a:ext cx="3454397" cy="3454885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7825139" y="2088446"/>
            <a:ext cx="467485" cy="467592"/>
          </a:xfrm>
          <a:prstGeom prst="ellipse">
            <a:avLst/>
          </a:prstGeom>
          <a:solidFill>
            <a:srgbClr val="EDE5DC"/>
          </a:solidFill>
          <a:ln/>
        </p:spPr>
      </p:sp>
      <p:sp>
        <p:nvSpPr>
          <p:cNvPr id="16" name="Text 12"/>
          <p:cNvSpPr/>
          <p:nvPr/>
        </p:nvSpPr>
        <p:spPr>
          <a:xfrm>
            <a:off x="7825139" y="2088446"/>
            <a:ext cx="467485" cy="46759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7531833" y="1505310"/>
            <a:ext cx="4448631" cy="4449345"/>
          </a:xfrm>
          <a:prstGeom prst="ellipse">
            <a:avLst/>
          </a:prstGeom>
          <a:solidFill>
            <a:srgbClr val="000000">
              <a:alpha val="0"/>
            </a:srgbClr>
          </a:solidFill>
          <a:ln w="9525">
            <a:solidFill>
              <a:srgbClr val="EDE5DC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7531833" y="1505310"/>
            <a:ext cx="4448631" cy="44493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11263894" y="5250258"/>
            <a:ext cx="140486" cy="140518"/>
          </a:xfrm>
          <a:prstGeom prst="ellipse">
            <a:avLst/>
          </a:prstGeom>
          <a:solidFill>
            <a:srgbClr val="E4D7CA"/>
          </a:solidFill>
          <a:ln/>
        </p:spPr>
      </p:sp>
      <p:sp>
        <p:nvSpPr>
          <p:cNvPr id="20" name="Text 16"/>
          <p:cNvSpPr/>
          <p:nvPr/>
        </p:nvSpPr>
        <p:spPr>
          <a:xfrm>
            <a:off x="11263894" y="5250258"/>
            <a:ext cx="140486" cy="140518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592089" y="1636506"/>
            <a:ext cx="682200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High-Volume Delivery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554722" y="1996542"/>
            <a:ext cx="6896735" cy="10591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SMPP solution ensures high-volume SMS delivery with low latency, making it ideal for enterprise-grade messaging needs.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667385" y="3072130"/>
            <a:ext cx="682200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Secure Architecture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667385" y="3435350"/>
            <a:ext cx="6896735" cy="10591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platform features a secure and scalable architecture, providing reliable performance and protecting against potential security threats.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667385" y="4844415"/>
            <a:ext cx="682200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Free Dependencies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667385" y="5182235"/>
            <a:ext cx="6896735" cy="10591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With free dependencies like Java Runtime and MySQL Server, the solution reduces costs while maintaining high performance.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Market Applications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D3BDA6"/>
      </a:accent1>
      <a:accent2>
        <a:srgbClr val="DBB479"/>
      </a:accent2>
      <a:accent3>
        <a:srgbClr val="AB8A7D"/>
      </a:accent3>
      <a:accent4>
        <a:srgbClr val="2C3741"/>
      </a:accent4>
      <a:accent5>
        <a:srgbClr val="2C3741"/>
      </a:accent5>
      <a:accent6>
        <a:srgbClr val="DBB47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466</Words>
  <Application>Microsoft Office PowerPoint</Application>
  <PresentationFormat>Widescreen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MiSans</vt:lpstr>
      <vt:lpstr>Calibri</vt:lpstr>
      <vt:lpstr>Arial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Bonrix SMPP SMS Platform</dc:title>
  <dc:subject>Bonrix SMPP SMS Platform</dc:subject>
  <dc:creator>Kimi</dc:creator>
  <cp:lastModifiedBy>LENOVO</cp:lastModifiedBy>
  <cp:revision>2</cp:revision>
  <dcterms:created xsi:type="dcterms:W3CDTF">2025-11-10T12:00:16Z</dcterms:created>
  <dcterms:modified xsi:type="dcterms:W3CDTF">2025-11-10T12:07:07Z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{"Label":"Bonrix SMPP SMS Platform","ContentProducer":"001191110108MACG2KBH8F10000","ProduceID":"d48t6vls8fb2ev5688f0","ReservedCode1":"","ContentPropagator":"001191110108MACG2KBH8F20000","PropagateID":"d48t6vls8fb2ev5688f0","ReservedCode2":""}</vt:lpwstr>
  </property>
</Properties>
</file>